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71" r:id="rId4"/>
    <p:sldId id="272" r:id="rId5"/>
    <p:sldId id="265" r:id="rId6"/>
    <p:sldId id="273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8"/>
            <p14:sldId id="271"/>
            <p14:sldId id="272"/>
            <p14:sldId id="265"/>
            <p14:sldId id="273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17.01.2019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94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904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10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70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17.01.2019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17.01.2019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17.01.2019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munities.qld.gov.au/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psypc.com/tag/software-libre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nPaz5e-uD8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madrimasd.org/blogs/sostenibilidad_responsabilidad_social/2012/07/01/13202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youtube.com/watch?v=pl9UI_AjNtc" TargetMode="External"/><Relationship Id="rId10" Type="http://schemas.openxmlformats.org/officeDocument/2006/relationships/hyperlink" Target="http://commons.wikimedia.org/wiki/File:Namewee_film_logo.png" TargetMode="External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drimasd.org/blogs/sostenibilidad_responsabilidad_social/2012/07/01/132028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3663"/>
          </a:xfrm>
        </p:spPr>
        <p:txBody>
          <a:bodyPr>
            <a:normAutofit fontScale="90000"/>
          </a:bodyPr>
          <a:lstStyle/>
          <a:p>
            <a:r>
              <a:rPr lang="pl-PL" dirty="0"/>
              <a:t>Doskonalenie trenerów wspomagania szkół </a:t>
            </a:r>
            <a:br>
              <a:rPr lang="pl-PL" dirty="0"/>
            </a:br>
            <a:r>
              <a:rPr lang="pl-PL" dirty="0"/>
              <a:t>w kształtowaniu kompetencji kluczowych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44290"/>
            <a:ext cx="9144000" cy="913509"/>
          </a:xfrm>
        </p:spPr>
        <p:txBody>
          <a:bodyPr/>
          <a:lstStyle/>
          <a:p>
            <a:r>
              <a:rPr lang="pl-PL" dirty="0"/>
              <a:t>Uczenie się przez eksperymentowanie, doświadczanie i metody aktywizujące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4400" b="1" dirty="0"/>
              <a:t>Nastolatek jako uczeń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4400" b="1" dirty="0"/>
              <a:t>Okres adolescencji: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4400" b="1" dirty="0"/>
              <a:t>I faza = 11 – 16 rok życia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4400" b="1" dirty="0"/>
              <a:t>II faza = 17 – 20 rok życia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19" name="Symbol zastępczy zawartości 18">
            <a:extLst>
              <a:ext uri="{FF2B5EF4-FFF2-40B4-BE49-F238E27FC236}">
                <a16:creationId xmlns:a16="http://schemas.microsoft.com/office/drawing/2014/main" id="{97B6A691-E381-46D2-9444-298216490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A10307F9-2613-4787-BDBC-F4E916B52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95451" y="2546800"/>
            <a:ext cx="3936815" cy="1764399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2A302905-03A9-4761-BC36-DD488255E86D}"/>
              </a:ext>
            </a:extLst>
          </p:cNvPr>
          <p:cNvSpPr txBox="1"/>
          <p:nvPr/>
        </p:nvSpPr>
        <p:spPr>
          <a:xfrm>
            <a:off x="521108" y="1530657"/>
            <a:ext cx="64794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Zadania wieku rozwojowego w II fazie adolescencji:</a:t>
            </a:r>
          </a:p>
          <a:p>
            <a:r>
              <a:rPr lang="pl-PL" dirty="0"/>
              <a:t>• uzyskanie dojrzałej tożsamości</a:t>
            </a:r>
          </a:p>
          <a:p>
            <a:r>
              <a:rPr lang="pl-PL" dirty="0"/>
              <a:t>• autonomia, niezależność od rodziców</a:t>
            </a:r>
          </a:p>
          <a:p>
            <a:r>
              <a:rPr lang="pl-PL" dirty="0"/>
              <a:t>• wytworzenie nowych, bardziej dojrzałych form kontaktów z rówieśnikami obojga płci</a:t>
            </a:r>
          </a:p>
          <a:p>
            <a:r>
              <a:rPr lang="pl-PL" dirty="0"/>
              <a:t>• przyswojenie </a:t>
            </a:r>
            <a:r>
              <a:rPr lang="pl-PL" dirty="0" err="1"/>
              <a:t>zachowań</a:t>
            </a:r>
            <a:r>
              <a:rPr lang="pl-PL" dirty="0"/>
              <a:t> społecznych typowych dla danej płci</a:t>
            </a:r>
          </a:p>
          <a:p>
            <a:r>
              <a:rPr lang="pl-PL" dirty="0"/>
              <a:t>• zaakceptowanie swojego wyglądu i uzyskanie takiej sprawności ciała, która umożliwi realizację celów</a:t>
            </a:r>
          </a:p>
          <a:p>
            <a:r>
              <a:rPr lang="pl-PL" dirty="0"/>
              <a:t>• osiągnięcie niezależności uczuciowej od rodziców i innych dorosłych</a:t>
            </a:r>
          </a:p>
          <a:p>
            <a:r>
              <a:rPr lang="pl-PL" dirty="0"/>
              <a:t>• przygotowanie do partnerstwa i życia seksualnego</a:t>
            </a:r>
          </a:p>
          <a:p>
            <a:r>
              <a:rPr lang="pl-PL" dirty="0"/>
              <a:t>• przygotowanie do wyborów zawodowych</a:t>
            </a:r>
          </a:p>
          <a:p>
            <a:r>
              <a:rPr lang="pl-PL" dirty="0"/>
              <a:t>• uwewnętrznienie systemu wartości, norm moralnych, ideologii</a:t>
            </a:r>
          </a:p>
          <a:p>
            <a:r>
              <a:rPr lang="pl-PL" dirty="0"/>
              <a:t>• wytworzenie i dążenie do realizacji pragnienia, by zachowywać się wobec innych sposób odpowiedzialny.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988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405" y="5743904"/>
            <a:ext cx="7327261" cy="124060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CF627E3-CF37-4293-94E8-E85DD9F136E7}"/>
              </a:ext>
            </a:extLst>
          </p:cNvPr>
          <p:cNvSpPr/>
          <p:nvPr/>
        </p:nvSpPr>
        <p:spPr>
          <a:xfrm>
            <a:off x="922282" y="1114096"/>
            <a:ext cx="711067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err="1"/>
              <a:t>Metapoznawcze</a:t>
            </a:r>
            <a:r>
              <a:rPr lang="pl-PL" sz="2000" dirty="0"/>
              <a:t> </a:t>
            </a:r>
            <a:r>
              <a:rPr lang="pl-PL" sz="3600" dirty="0"/>
              <a:t>strategie uczenia się</a:t>
            </a:r>
          </a:p>
          <a:p>
            <a:pPr algn="ctr"/>
            <a:r>
              <a:rPr lang="pl-PL" sz="3600" dirty="0"/>
              <a:t>i metody aktywizujące</a:t>
            </a:r>
            <a:r>
              <a:rPr lang="pl-PL" dirty="0"/>
              <a:t>.</a:t>
            </a:r>
          </a:p>
          <a:p>
            <a:pPr algn="ctr"/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Inicjowanie uczenia się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Strategie rozwiązania zadania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Kontrola własnych procesów rozumienia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Porównywanie postępów w uczeniu się do przyjętych kryteriów i celów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Modyfikacja planów w momencie ujawnienia się przeszkód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Znajomość potrzeb edukacyjnych</a:t>
            </a:r>
          </a:p>
        </p:txBody>
      </p:sp>
      <p:pic>
        <p:nvPicPr>
          <p:cNvPr id="8" name="Obraz 7" descr="Obraz zawierający tekst, mapa&#10;&#10;Opis wygenerowany automatycznie">
            <a:extLst>
              <a:ext uri="{FF2B5EF4-FFF2-40B4-BE49-F238E27FC236}">
                <a16:creationId xmlns:a16="http://schemas.microsoft.com/office/drawing/2014/main" id="{1BC84F08-C2FD-482C-A774-4061B835B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07384" y="1494169"/>
            <a:ext cx="3453673" cy="386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5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94BD570-471D-4C7E-8DE9-4E259E563FDB}"/>
              </a:ext>
            </a:extLst>
          </p:cNvPr>
          <p:cNvSpPr txBox="1"/>
          <p:nvPr/>
        </p:nvSpPr>
        <p:spPr>
          <a:xfrm>
            <a:off x="788277" y="1356852"/>
            <a:ext cx="69103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Mózg uczący się: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/>
              <a:t>Nie lubi systemu kar, nakazów, zachęt i nagród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/>
              <a:t>Interesuje się nowościami, atrakcyjnymi i przydatnymi</a:t>
            </a:r>
          </a:p>
          <a:p>
            <a:r>
              <a:rPr lang="pl-PL" sz="2100" dirty="0"/>
              <a:t> treściami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/>
              <a:t>Pozytywnie reaguje na łączenie wiedzy z emocjami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/>
              <a:t>Przyjazna atmosfera sprzyja zapamiętywaniu i uczeniu się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/>
              <a:t>Przyswaja wiedzę lepiej, jeśli ma możliwość głębokiego przetwarzania informacji np. poprzez rozwiązywanie problemów czy przygotowywanie własnych materiałów dydaktycznych.</a:t>
            </a:r>
          </a:p>
          <a:p>
            <a:r>
              <a:rPr lang="pl-PL" sz="2100" dirty="0"/>
              <a:t>Nie mniej ważne są: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/>
              <a:t>Motywacja zewnętrzna tylko w pozytywnej postaci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/>
              <a:t>Wzmacnianie motywacji wewnętrznej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pic>
        <p:nvPicPr>
          <p:cNvPr id="8" name="Obraz 7">
            <a:hlinkClick r:id="rId5"/>
            <a:extLst>
              <a:ext uri="{FF2B5EF4-FFF2-40B4-BE49-F238E27FC236}">
                <a16:creationId xmlns:a16="http://schemas.microsoft.com/office/drawing/2014/main" id="{1CB2DD33-3601-411B-8895-DBF35F80F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22835" y="1114096"/>
            <a:ext cx="2945356" cy="3690938"/>
          </a:xfrm>
          <a:prstGeom prst="rect">
            <a:avLst/>
          </a:prstGeom>
        </p:spPr>
      </p:pic>
      <p:pic>
        <p:nvPicPr>
          <p:cNvPr id="11" name="Obraz 10" descr="Obraz zawierający tekst&#10;&#10;Opis wygenerowany automatycznie">
            <a:hlinkClick r:id="rId8"/>
            <a:extLst>
              <a:ext uri="{FF2B5EF4-FFF2-40B4-BE49-F238E27FC236}">
                <a16:creationId xmlns:a16="http://schemas.microsoft.com/office/drawing/2014/main" id="{2F87BF9F-870A-40F0-A144-FE95ED216B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850434" y="4477904"/>
            <a:ext cx="1795294" cy="1849153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FEE64DA-3EE1-4107-BFF2-606B1D49099D}"/>
              </a:ext>
            </a:extLst>
          </p:cNvPr>
          <p:cNvSpPr txBox="1"/>
          <p:nvPr/>
        </p:nvSpPr>
        <p:spPr>
          <a:xfrm>
            <a:off x="2766874" y="7043112"/>
            <a:ext cx="179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10" tooltip="http://commons.wikimedia.org/wiki/File:Namewee_film_logo.png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11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59316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CB2DD33-3601-411B-8895-DBF35F80F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22835" y="1575365"/>
            <a:ext cx="2945356" cy="3690938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C0C55EB-B6B9-43F3-ABCF-10068D914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237207"/>
              </p:ext>
            </p:extLst>
          </p:nvPr>
        </p:nvGraphicFramePr>
        <p:xfrm>
          <a:off x="1244991" y="1839088"/>
          <a:ext cx="5848350" cy="3888486"/>
        </p:xfrm>
        <a:graphic>
          <a:graphicData uri="http://schemas.openxmlformats.org/drawingml/2006/table">
            <a:tbl>
              <a:tblPr firstRow="1" firstCol="1" bandRow="1"/>
              <a:tblGrid>
                <a:gridCol w="2924175">
                  <a:extLst>
                    <a:ext uri="{9D8B030D-6E8A-4147-A177-3AD203B41FA5}">
                      <a16:colId xmlns:a16="http://schemas.microsoft.com/office/drawing/2014/main" val="2537256740"/>
                    </a:ext>
                  </a:extLst>
                </a:gridCol>
                <a:gridCol w="2924175">
                  <a:extLst>
                    <a:ext uri="{9D8B030D-6E8A-4147-A177-3AD203B41FA5}">
                      <a16:colId xmlns:a16="http://schemas.microsoft.com/office/drawing/2014/main" val="14695454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8965" algn="l"/>
                          <a:tab pos="2425065" algn="l"/>
                        </a:tabLst>
                      </a:pPr>
                      <a:r>
                        <a:rPr lang="pl-PL" sz="12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Planowanie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8965" algn="l"/>
                          <a:tab pos="2425065" algn="l"/>
                        </a:tabLst>
                      </a:pPr>
                      <a:r>
                        <a:rPr lang="pl-PL" sz="12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8965" algn="l"/>
                          <a:tab pos="2425065" algn="l"/>
                        </a:tabLst>
                      </a:pPr>
                      <a:r>
                        <a:rPr lang="pl-PL" sz="12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8965" algn="l"/>
                          <a:tab pos="2425065" algn="l"/>
                        </a:tabLst>
                      </a:pPr>
                      <a:r>
                        <a:rPr lang="pl-PL" sz="12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8965" algn="l"/>
                          <a:tab pos="2425065" algn="l"/>
                        </a:tabLst>
                      </a:pPr>
                      <a:r>
                        <a:rPr lang="pl-PL" sz="12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8965" algn="l"/>
                          <a:tab pos="2425065" algn="l"/>
                        </a:tabLst>
                      </a:pPr>
                      <a:r>
                        <a:rPr lang="pl-PL" sz="12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Monitorowanie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8965" algn="l"/>
                          <a:tab pos="2425065" algn="l"/>
                        </a:tabLst>
                      </a:pPr>
                      <a:r>
                        <a:rPr lang="pl-PL" sz="12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8965" algn="l"/>
                          <a:tab pos="2425065" algn="l"/>
                        </a:tabLst>
                      </a:pPr>
                      <a:r>
                        <a:rPr lang="pl-PL" sz="12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8965" algn="l"/>
                          <a:tab pos="2425065" algn="l"/>
                        </a:tabLst>
                      </a:pPr>
                      <a:r>
                        <a:rPr lang="pl-PL" sz="12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37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8965" algn="l"/>
                          <a:tab pos="2425065" algn="l"/>
                        </a:tabLst>
                      </a:pPr>
                      <a:r>
                        <a:rPr lang="pl-PL" sz="12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Regulacji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8965" algn="l"/>
                          <a:tab pos="2425065" algn="l"/>
                        </a:tabLst>
                      </a:pPr>
                      <a:r>
                        <a:rPr lang="pl-PL" sz="12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Oceniania własnego uczenia się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8965" algn="l"/>
                          <a:tab pos="2425065" algn="l"/>
                        </a:tabLst>
                      </a:pPr>
                      <a:r>
                        <a:rPr lang="pl-PL" sz="12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8965" algn="l"/>
                          <a:tab pos="2425065" algn="l"/>
                        </a:tabLst>
                      </a:pPr>
                      <a:r>
                        <a:rPr lang="pl-PL" sz="12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8965" algn="l"/>
                          <a:tab pos="2425065" algn="l"/>
                        </a:tabLst>
                      </a:pPr>
                      <a:r>
                        <a:rPr lang="pl-PL" sz="12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8965" algn="l"/>
                          <a:tab pos="2425065" algn="l"/>
                        </a:tabLst>
                      </a:pPr>
                      <a:r>
                        <a:rPr lang="pl-PL" sz="12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931931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25C74E95-6AA0-4B1A-A0F8-783E6F130D5D}"/>
              </a:ext>
            </a:extLst>
          </p:cNvPr>
          <p:cNvSpPr txBox="1"/>
          <p:nvPr/>
        </p:nvSpPr>
        <p:spPr>
          <a:xfrm>
            <a:off x="1244991" y="1327355"/>
            <a:ext cx="571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Zadanie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dla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uczestnika</a:t>
            </a:r>
          </a:p>
        </p:txBody>
      </p:sp>
    </p:spTree>
    <p:extLst>
      <p:ext uri="{BB962C8B-B14F-4D97-AF65-F5344CB8AC3E}">
        <p14:creationId xmlns:p14="http://schemas.microsoft.com/office/powerpoint/2010/main" val="3233938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182</Words>
  <Application>Microsoft Office PowerPoint</Application>
  <PresentationFormat>Panoramiczny</PresentationFormat>
  <Paragraphs>64</Paragraphs>
  <Slides>6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Motyw pakietu Office</vt:lpstr>
      <vt:lpstr>Doskonalenie trenerów wspomagania szkół  w kształtowaniu kompetencji kluczowych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Grażyna Bartczak-Bednarska</cp:lastModifiedBy>
  <cp:revision>56</cp:revision>
  <dcterms:created xsi:type="dcterms:W3CDTF">2018-12-02T13:14:09Z</dcterms:created>
  <dcterms:modified xsi:type="dcterms:W3CDTF">2019-01-18T01:23:15Z</dcterms:modified>
</cp:coreProperties>
</file>